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16" r:id="rId1"/>
    <p:sldMasterId id="2147483828" r:id="rId2"/>
  </p:sldMasterIdLst>
  <p:notesMasterIdLst>
    <p:notesMasterId r:id="rId45"/>
  </p:notesMasterIdLst>
  <p:handoutMasterIdLst>
    <p:handoutMasterId r:id="rId46"/>
  </p:handoutMasterIdLst>
  <p:sldIdLst>
    <p:sldId id="280" r:id="rId3"/>
    <p:sldId id="315" r:id="rId4"/>
    <p:sldId id="316" r:id="rId5"/>
    <p:sldId id="318" r:id="rId6"/>
    <p:sldId id="319" r:id="rId7"/>
    <p:sldId id="339" r:id="rId8"/>
    <p:sldId id="320" r:id="rId9"/>
    <p:sldId id="321" r:id="rId10"/>
    <p:sldId id="344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45" r:id="rId23"/>
    <p:sldId id="333" r:id="rId24"/>
    <p:sldId id="334" r:id="rId25"/>
    <p:sldId id="335" r:id="rId26"/>
    <p:sldId id="336" r:id="rId27"/>
    <p:sldId id="282" r:id="rId28"/>
    <p:sldId id="284" r:id="rId29"/>
    <p:sldId id="299" r:id="rId30"/>
    <p:sldId id="300" r:id="rId31"/>
    <p:sldId id="301" r:id="rId32"/>
    <p:sldId id="346" r:id="rId33"/>
    <p:sldId id="302" r:id="rId34"/>
    <p:sldId id="285" r:id="rId35"/>
    <p:sldId id="290" r:id="rId36"/>
    <p:sldId id="289" r:id="rId37"/>
    <p:sldId id="337" r:id="rId38"/>
    <p:sldId id="341" r:id="rId39"/>
    <p:sldId id="347" r:id="rId40"/>
    <p:sldId id="342" r:id="rId41"/>
    <p:sldId id="343" r:id="rId42"/>
    <p:sldId id="338" r:id="rId43"/>
    <p:sldId id="307" r:id="rId44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D41"/>
    <a:srgbClr val="FEFCCD"/>
    <a:srgbClr val="858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0" autoAdjust="0"/>
    <p:restoredTop sz="94822" autoAdjust="0"/>
  </p:normalViewPr>
  <p:slideViewPr>
    <p:cSldViewPr>
      <p:cViewPr varScale="1">
        <p:scale>
          <a:sx n="110" d="100"/>
          <a:sy n="110" d="100"/>
        </p:scale>
        <p:origin x="14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2346" y="-114"/>
      </p:cViewPr>
      <p:guideLst>
        <p:guide orient="horz" pos="216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8604EC3-1172-4678-8CE1-E45D4275332D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36528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536528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EFAE5B9-76BA-4E6A-9889-CD3FA99F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9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0E31176-5116-4ACA-8086-2D06BC959424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515938"/>
            <a:ext cx="3441700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268861"/>
            <a:ext cx="7437120" cy="309681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36528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536528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1DE770-3004-41DB-8113-4F3244D65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8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5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71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0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9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4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7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7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06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25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58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2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91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78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92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7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5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03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15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6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0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33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62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6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6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7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3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8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2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82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2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4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3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/>
              <a:t>5/20/2013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32.png"/><Relationship Id="rId7" Type="http://schemas.openxmlformats.org/officeDocument/2006/relationships/image" Target="../media/image18.gif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7.png"/><Relationship Id="rId20" Type="http://schemas.openxmlformats.org/officeDocument/2006/relationships/image" Target="../media/image31.jpeg"/><Relationship Id="rId1" Type="http://schemas.openxmlformats.org/officeDocument/2006/relationships/tags" Target="../tags/tag2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8620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Logic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86400" y="4263146"/>
            <a:ext cx="33528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#Erlang</a:t>
            </a:r>
            <a:b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800" dirty="0" err="1">
                <a:solidFill>
                  <a:prstClr val="white">
                    <a:lumMod val="95000"/>
                  </a:prstClr>
                </a:solidFill>
              </a:rPr>
              <a:t>huntugtweets</a:t>
            </a: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498890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1" y="859935"/>
            <a:ext cx="2241176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15026"/>
            <a:ext cx="1589404" cy="6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shBrewedCo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1" y="5915025"/>
            <a:ext cx="662489" cy="6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6377" y="253425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Intro to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2522" y="2768025"/>
            <a:ext cx="3158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</a:t>
            </a:r>
            <a:r>
              <a:rPr lang="en-US" sz="3200" b="1" dirty="0" smtClean="0"/>
              <a:t>or C# developers</a:t>
            </a:r>
            <a:endParaRPr lang="en-US" sz="3200" b="1" dirty="0"/>
          </a:p>
        </p:txBody>
      </p:sp>
      <p:pic>
        <p:nvPicPr>
          <p:cNvPr id="1028" name="Picture 4" descr="http://www.huntug.com/Huntug/Portals/0/guntug_logo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838200"/>
            <a:ext cx="3655423" cy="41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Erlang in less than 140 characters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894873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Erlang is </a:t>
            </a:r>
            <a:r>
              <a:rPr lang="en-US" sz="4800" b="1" dirty="0">
                <a:solidFill>
                  <a:prstClr val="white"/>
                </a:solidFill>
              </a:rPr>
              <a:t>open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en-US" sz="4800" b="1" dirty="0">
                <a:solidFill>
                  <a:prstClr val="white"/>
                </a:solidFill>
              </a:rPr>
              <a:t>proven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and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cross-platform</a:t>
            </a:r>
            <a:r>
              <a:rPr lang="en-US" sz="4800" dirty="0">
                <a:solidFill>
                  <a:prstClr val="white"/>
                </a:solidFill>
              </a:rPr>
              <a:t>.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 simplifies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writing </a:t>
            </a:r>
            <a:r>
              <a:rPr lang="en-US" sz="4800" b="1" dirty="0">
                <a:solidFill>
                  <a:prstClr val="white"/>
                </a:solidFill>
              </a:rPr>
              <a:t>reliable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concurrent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distributed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systems.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Its </a:t>
            </a:r>
            <a:r>
              <a:rPr lang="en-US" sz="4800" b="1" dirty="0" smtClean="0">
                <a:solidFill>
                  <a:prstClr val="white"/>
                </a:solidFill>
              </a:rPr>
              <a:t>pattern matching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is </a:t>
            </a:r>
            <a:r>
              <a:rPr lang="en-US" sz="4800" dirty="0" smtClean="0">
                <a:solidFill>
                  <a:prstClr val="white"/>
                </a:solidFill>
              </a:rPr>
              <a:t>FTW.</a:t>
            </a: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34448" cy="381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2484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Why -&gt; Erlang is open</a:t>
            </a:r>
            <a:endParaRPr lang="en-US" sz="2800" b="1" dirty="0">
              <a:solidFill>
                <a:prstClr val="white"/>
              </a:solidFill>
            </a:endParaRPr>
          </a:p>
        </p:txBody>
      </p:sp>
      <p:pic>
        <p:nvPicPr>
          <p:cNvPr id="6152" name="Picture 8" descr="http://jasonheath.com/assets/octocat-8a09c64c19fe43f27d26be41ac0912c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266700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"/>
    </mc:Choice>
    <mc:Fallback xmlns="">
      <p:transition spd="slow" advTm="292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" y="1219200"/>
            <a:ext cx="9143999" cy="51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524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3810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6248400" y="8382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cross-platform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3"/>
    </mc:Choice>
    <mc:Fallback xmlns=""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proven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33" name="Picture 2" descr="http://whiskerino.org/2009/_img/beards/2009/376/_img/376_111609_l.jpg?c=191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03424"/>
            <a:ext cx="4691850" cy="32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60" y="365247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52321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0625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06" y="1371600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20" y="3237500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40" y="4568218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811" y="5059551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77072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49" y="1883790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49" y="1307454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961963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44" y="420406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readwrite.com/files/files/files/cloud/opscode_logo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65" y="5534025"/>
            <a:ext cx="12858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ttps://news.google.com/news/tbn/dh-3j269JzoJ/6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20" y="324764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84248" y="3939072"/>
            <a:ext cx="1850144" cy="680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7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93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Chocolate candy pi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-30480"/>
            <a:ext cx="937260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prstClr val="black"/>
                </a:solidFill>
              </a:rPr>
              <a:t>What are the sweet spots?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0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91936" cy="69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Why -&gt; elsewhere concurrency is painful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Two thing to remember about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prstClr val="white"/>
                </a:solidFill>
              </a:rPr>
              <a:t>Concurrency</a:t>
            </a:r>
            <a:endParaRPr lang="en-US" sz="80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3200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</a:rPr>
              <a:t>1) Shared memory concurrency is hard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4191000"/>
            <a:ext cx="784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2) </a:t>
            </a:r>
            <a:r>
              <a:rPr lang="en-US" sz="3600" dirty="0">
                <a:solidFill>
                  <a:prstClr val="white"/>
                </a:solidFill>
              </a:rPr>
              <a:t>Message passing concurrency is easy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9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2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Erlang </a:t>
            </a:r>
            <a:r>
              <a:rPr lang="en-US" sz="4400" dirty="0" smtClean="0">
                <a:solidFill>
                  <a:schemeClr val="bg1"/>
                </a:solidFill>
              </a:rPr>
              <a:t>Processes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are the unit of concurrency. </a:t>
            </a: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You structure your programs around these units of concurrency. </a:t>
            </a:r>
          </a:p>
        </p:txBody>
      </p:sp>
    </p:spTree>
    <p:extLst>
      <p:ext uri="{BB962C8B-B14F-4D97-AF65-F5344CB8AC3E}">
        <p14:creationId xmlns:p14="http://schemas.microsoft.com/office/powerpoint/2010/main" val="23659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032056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762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Thread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elsewhere concurrency is painful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118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/>
              <a:t>?</a:t>
            </a:r>
            <a:endParaRPr lang="en-US" sz="30000" b="1" dirty="0"/>
          </a:p>
        </p:txBody>
      </p:sp>
    </p:spTree>
    <p:extLst>
      <p:ext uri="{BB962C8B-B14F-4D97-AF65-F5344CB8AC3E}">
        <p14:creationId xmlns:p14="http://schemas.microsoft.com/office/powerpoint/2010/main" val="29698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near zero context switching cost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5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2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6"/>
            <a:ext cx="560392" cy="375166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7" y="1491075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6" y="1491075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supervision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7" y="2362616"/>
            <a:ext cx="180795" cy="747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5" y="1551150"/>
            <a:ext cx="180795" cy="898918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6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5800" y="121920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</a:t>
            </a:r>
            <a:r>
              <a:rPr lang="en-US" sz="1050" dirty="0" smtClean="0">
                <a:solidFill>
                  <a:schemeClr val="bg1"/>
                </a:solidFill>
              </a:rPr>
              <a:t>upervisor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4642" y="123016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worker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9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elsewhere concurrency is painful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5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5" y="1143000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5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2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2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the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a text editor + command line +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</a:t>
            </a:r>
            <a:r>
              <a:rPr lang="en-US" sz="2800" dirty="0" err="1" smtClean="0">
                <a:solidFill>
                  <a:srgbClr val="FFFF00"/>
                </a:solidFill>
              </a:rPr>
              <a:t>Emacs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36038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</a:t>
            </a:r>
            <a:r>
              <a:rPr lang="en-US" sz="2800" dirty="0">
                <a:solidFill>
                  <a:schemeClr val="bg1"/>
                </a:solidFill>
              </a:rPr>
              <a:t>exactly is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Why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rgbClr val="FFFF00"/>
                </a:solidFill>
              </a:rPr>
              <a:t>How do you do </a:t>
            </a:r>
            <a:r>
              <a:rPr lang="en-US" sz="3200" b="1" dirty="0" smtClean="0">
                <a:solidFill>
                  <a:srgbClr val="FFFF00"/>
                </a:solidFill>
              </a:rPr>
              <a:t>it?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660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6"/>
    </mc:Choice>
    <mc:Fallback xmlns="">
      <p:transition spd="slow" advTm="1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9718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[insert awe-inspiring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demos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here] </a:t>
            </a:r>
          </a:p>
        </p:txBody>
      </p:sp>
    </p:spTree>
    <p:extLst>
      <p:ext uri="{BB962C8B-B14F-4D97-AF65-F5344CB8AC3E}">
        <p14:creationId xmlns:p14="http://schemas.microsoft.com/office/powerpoint/2010/main" val="15761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1"/>
    </mc:Choice>
    <mc:Fallback xmlns="">
      <p:transition spd="slow" advTm="8730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ananas white backgrou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40386"/>
            <a:ext cx="10363200" cy="69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a/a8/Silvers_hillbillies_19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19569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5800" y="1524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How do you begin to lose your C# accent?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602047" y="1319242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View immutability as your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Stop hording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use higher-order functions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600" b="1" dirty="0"/>
              <a:t>Replace conditional logic with 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think recursively and replace loops with 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Start teasing out behavior from </a:t>
            </a:r>
            <a:r>
              <a:rPr lang="en-US" sz="3600" b="1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0000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533400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891" y="0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i="1" dirty="0"/>
              <a:t>Right tool for the </a:t>
            </a:r>
            <a:r>
              <a:rPr lang="en-US" sz="4800" i="1" dirty="0" smtClean="0"/>
              <a:t>job!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1733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1600200" y="1600199"/>
            <a:ext cx="3810000" cy="1219200"/>
          </a:xfrm>
          <a:prstGeom prst="wedgeEllipseCallout">
            <a:avLst>
              <a:gd name="adj1" fmla="val -16624"/>
              <a:gd name="adj2" fmla="val 114718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Pssst</a:t>
            </a:r>
            <a:r>
              <a:rPr lang="en-US" sz="2800" dirty="0" smtClean="0"/>
              <a:t>, </a:t>
            </a:r>
            <a:r>
              <a:rPr lang="en-US" sz="2800" dirty="0" err="1" smtClean="0"/>
              <a:t>pssps</a:t>
            </a:r>
            <a:r>
              <a:rPr lang="en-US" sz="2800" dirty="0" smtClean="0"/>
              <a:t>…</a:t>
            </a:r>
            <a:r>
              <a:rPr lang="en-US" sz="2800" dirty="0" err="1" smtClean="0"/>
              <a:t>spsss</a:t>
            </a:r>
            <a:r>
              <a:rPr lang="en-US" sz="2800" dirty="0"/>
              <a:t>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328555" y="1752600"/>
            <a:ext cx="3810000" cy="1219200"/>
          </a:xfrm>
          <a:prstGeom prst="wedgeEllipseCallout">
            <a:avLst>
              <a:gd name="adj1" fmla="val 18558"/>
              <a:gd name="adj2" fmla="val 98525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You want to put </a:t>
            </a:r>
            <a:r>
              <a:rPr lang="en-US" sz="2800" i="1" dirty="0" smtClean="0"/>
              <a:t>what?</a:t>
            </a:r>
            <a:r>
              <a:rPr lang="en-US" sz="2800" dirty="0" smtClean="0"/>
              <a:t> </a:t>
            </a:r>
            <a:r>
              <a:rPr lang="en-US" sz="2800" i="1" dirty="0" smtClean="0"/>
              <a:t>where</a:t>
            </a:r>
            <a:r>
              <a:rPr lang="en-US" sz="2800" dirty="0" smtClean="0"/>
              <a:t>!?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286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3" grpId="1" animBg="1"/>
      <p:bldP spid="7" grpId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798" y="296091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909354"/>
            <a:ext cx="3401507" cy="3191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98570" y="1946365"/>
            <a:ext cx="3401507" cy="319148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2000" dirty="0" smtClean="0"/>
              <a:t>Web Server</a:t>
            </a:r>
            <a:br>
              <a:rPr lang="en-US" sz="2000" dirty="0" smtClean="0"/>
            </a:br>
            <a:r>
              <a:rPr lang="en-US" sz="1400" dirty="0" smtClean="0"/>
              <a:t>(Cowboy, </a:t>
            </a:r>
            <a:r>
              <a:rPr lang="en-US" sz="1400" dirty="0" err="1" smtClean="0"/>
              <a:t>Webmachine</a:t>
            </a:r>
            <a:r>
              <a:rPr lang="en-US" sz="1400" dirty="0" smtClean="0"/>
              <a:t>, Yaws, …)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Sockets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JSON, </a:t>
            </a:r>
            <a:r>
              <a:rPr lang="en-US" sz="2000" dirty="0" err="1" smtClean="0"/>
              <a:t>Protobuf</a:t>
            </a:r>
            <a:r>
              <a:rPr lang="en-US" sz="2000" dirty="0" smtClean="0"/>
              <a:t>, …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OTP.NET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198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How to pilot Erlang?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078" name="Picture 6" descr="File:Early flight 02561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8" y="984637"/>
            <a:ext cx="9153938" cy="54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6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2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Callout 1"/>
          <p:cNvSpPr/>
          <p:nvPr/>
        </p:nvSpPr>
        <p:spPr>
          <a:xfrm>
            <a:off x="3086100" y="762000"/>
            <a:ext cx="2971800" cy="914400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Start here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Search “pragmatic </a:t>
            </a:r>
            <a:r>
              <a:rPr lang="en-US" sz="2800" dirty="0" err="1">
                <a:solidFill>
                  <a:schemeClr val="bg1"/>
                </a:solidFill>
              </a:rPr>
              <a:t>kevin</a:t>
            </a:r>
            <a:r>
              <a:rPr lang="en-US" sz="2800" dirty="0">
                <a:solidFill>
                  <a:schemeClr val="bg1"/>
                </a:solidFill>
              </a:rPr>
              <a:t> smith”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-&gt; c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ode alongside Kevin Smith for eight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screencasts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143000"/>
            <a:ext cx="6748462" cy="47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4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6"/>
    </mc:Choice>
    <mc:Fallback xmlns="">
      <p:transition spd="slow" advTm="64426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visit my blog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6266" y="3052227"/>
            <a:ext cx="653146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</a:rPr>
              <a:t>My blog:</a:t>
            </a:r>
            <a:br>
              <a:rPr lang="en-US" sz="2000" dirty="0" smtClean="0">
                <a:solidFill>
                  <a:prstClr val="white"/>
                </a:solidFill>
              </a:rPr>
            </a:br>
            <a:endParaRPr lang="en-US" sz="2000" dirty="0" smtClean="0">
              <a:solidFill>
                <a:prstClr val="white"/>
              </a:solidFill>
            </a:endParaRPr>
          </a:p>
          <a:p>
            <a:pPr algn="ctr"/>
            <a:r>
              <a:rPr lang="en-US" sz="2800" dirty="0" smtClean="0">
                <a:solidFill>
                  <a:prstClr val="white"/>
                </a:solidFill>
              </a:rPr>
              <a:t>http</a:t>
            </a:r>
            <a:r>
              <a:rPr lang="en-US" sz="2800" dirty="0">
                <a:solidFill>
                  <a:prstClr val="white"/>
                </a:solidFill>
              </a:rPr>
              <a:t>://freshbrewedcode.com/bryanhunter/</a:t>
            </a:r>
          </a:p>
        </p:txBody>
      </p:sp>
      <p:pic>
        <p:nvPicPr>
          <p:cNvPr id="2050" name="Picture 2" descr="Bryan's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4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How -&gt; </a:t>
            </a:r>
            <a:r>
              <a:rPr lang="en-US" sz="2400" b="1" dirty="0" smtClean="0">
                <a:solidFill>
                  <a:schemeClr val="bg1"/>
                </a:solidFill>
              </a:rPr>
              <a:t>Nag </a:t>
            </a:r>
            <a:r>
              <a:rPr lang="en-US" sz="2400" b="1" dirty="0" err="1" smtClean="0">
                <a:solidFill>
                  <a:schemeClr val="bg1"/>
                </a:solidFill>
              </a:rPr>
              <a:t>Pluralsight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69" y="304800"/>
            <a:ext cx="495386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How -&gt; </a:t>
            </a:r>
            <a:r>
              <a:rPr lang="en-US" sz="2400" b="1" dirty="0" smtClean="0">
                <a:solidFill>
                  <a:schemeClr val="bg1"/>
                </a:solidFill>
              </a:rPr>
              <a:t>Support your local Functiona</a:t>
            </a:r>
            <a:r>
              <a:rPr lang="en-US" sz="2400" b="1" dirty="0" smtClean="0">
                <a:solidFill>
                  <a:schemeClr val="bg1"/>
                </a:solidFill>
              </a:rPr>
              <a:t>l Programming Group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219200"/>
            <a:ext cx="8686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https://groups.google.com/forum</a:t>
            </a:r>
            <a:r>
              <a:rPr lang="en-US" sz="3200" dirty="0" smtClean="0">
                <a:solidFill>
                  <a:schemeClr val="bg1"/>
                </a:solidFill>
              </a:rPr>
              <a:t>/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?</a:t>
            </a:r>
            <a:r>
              <a:rPr lang="en-US" sz="3200" dirty="0" err="1">
                <a:solidFill>
                  <a:schemeClr val="bg1"/>
                </a:solidFill>
              </a:rPr>
              <a:t>fromgroups</a:t>
            </a:r>
            <a:r>
              <a:rPr lang="en-US" sz="3200" dirty="0">
                <a:solidFill>
                  <a:schemeClr val="bg1"/>
                </a:solidFill>
              </a:rPr>
              <a:t>#!forum/</a:t>
            </a:r>
            <a:r>
              <a:rPr lang="en-US" sz="3200" dirty="0" err="1">
                <a:solidFill>
                  <a:schemeClr val="bg1"/>
                </a:solidFill>
              </a:rPr>
              <a:t>huntfunc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endParaRPr lang="en-US" sz="2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  <a:t>or</a:t>
            </a:r>
            <a:b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sz="3600" i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Google for </a:t>
            </a:r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</a:rPr>
              <a:t>“</a:t>
            </a:r>
            <a:r>
              <a:rPr lang="en-US" sz="4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HuntFunc</a:t>
            </a:r>
            <a:r>
              <a:rPr lang="en-US" sz="4800" dirty="0" smtClean="0">
                <a:solidFill>
                  <a:schemeClr val="bg1"/>
                </a:solidFill>
                <a:latin typeface="Arial" panose="020B0604020202020204" pitchFamily="34" charset="0"/>
              </a:rPr>
              <a:t>”</a:t>
            </a:r>
            <a:endParaRPr lang="en-US" sz="2800" i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sz="3200" i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en-US" sz="3200" i="1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31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8"/>
    </mc:Choice>
    <mc:Fallback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3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buy your tickets now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4953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http://lambdajam.com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4098" name="Picture 2" descr="Lambda J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55070"/>
            <a:ext cx="85725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4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What’s Erlang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900" y="1307842"/>
            <a:ext cx="8039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Erlang (the language)</a:t>
            </a:r>
          </a:p>
          <a:p>
            <a:pPr lvl="1" algn="ctr" fontAlgn="base"/>
            <a:r>
              <a:rPr lang="en-US" sz="4000" b="1" dirty="0">
                <a:solidFill>
                  <a:prstClr val="white"/>
                </a:solidFill>
              </a:rPr>
              <a:t>+</a:t>
            </a:r>
            <a:endParaRPr lang="en-US" sz="4000" b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OTP </a:t>
            </a:r>
          </a:p>
          <a:p>
            <a:pPr lvl="1" algn="ctr" fontAlgn="base"/>
            <a:r>
              <a:rPr lang="en-US" sz="4000" b="1" dirty="0" smtClean="0">
                <a:solidFill>
                  <a:prstClr val="white"/>
                </a:solidFill>
              </a:rPr>
              <a:t>+</a:t>
            </a:r>
            <a:endParaRPr lang="en-US" sz="4000" b="1" dirty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The ERTS </a:t>
            </a:r>
          </a:p>
          <a:p>
            <a:pPr lvl="1" algn="ctr" fontAlgn="base"/>
            <a:r>
              <a:rPr lang="en-US" sz="4000" i="1" dirty="0" smtClean="0">
                <a:solidFill>
                  <a:srgbClr val="FFFF00"/>
                </a:solidFill>
              </a:rPr>
              <a:t>(</a:t>
            </a:r>
            <a:r>
              <a:rPr lang="en-US" sz="4000" i="1" dirty="0">
                <a:solidFill>
                  <a:srgbClr val="FFFF00"/>
                </a:solidFill>
              </a:rPr>
              <a:t>Erlang Runtime System</a:t>
            </a:r>
            <a:r>
              <a:rPr lang="en-US" sz="4000" i="1" dirty="0" smtClean="0">
                <a:solidFill>
                  <a:srgbClr val="FFFF00"/>
                </a:solidFill>
              </a:rPr>
              <a:t>)</a:t>
            </a:r>
            <a:endParaRPr lang="en-US" sz="4000" i="1" dirty="0">
              <a:solidFill>
                <a:srgbClr val="FFFF00"/>
              </a:solidFill>
            </a:endParaRPr>
          </a:p>
          <a:p>
            <a:endParaRPr lang="en-US" sz="4000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31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3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Come to Nashville in October!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4953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http://erlangcamp.com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7796563" cy="4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1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0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502027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smtClean="0">
                <a:solidFill>
                  <a:schemeClr val="bg1"/>
                </a:solidFill>
              </a:rPr>
              <a:t>bryan.hunter@fireflylogic.com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Blog: </a:t>
            </a:r>
            <a:r>
              <a:rPr lang="en-US" sz="3200" dirty="0" smtClean="0">
                <a:solidFill>
                  <a:schemeClr val="bg1"/>
                </a:solidFill>
              </a:rPr>
              <a:t>codeswamp.com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keep in touch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381000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1075" y="3505200"/>
            <a:ext cx="51911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1000 Main Street, Suite 201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Nashville, TN </a:t>
            </a:r>
            <a:r>
              <a:rPr lang="en-US" sz="32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http://fireflylogic.com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Functional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immutability, higher-order functions, referential transparency</a:t>
            </a:r>
            <a:r>
              <a:rPr lang="en-US" dirty="0">
                <a:solidFill>
                  <a:schemeClr val="bg1"/>
                </a:solidFill>
              </a:rPr>
              <a:t>, separation of behavior and </a:t>
            </a:r>
            <a:r>
              <a:rPr lang="en-US" dirty="0" smtClean="0">
                <a:solidFill>
                  <a:schemeClr val="bg1"/>
                </a:solidFill>
              </a:rPr>
              <a:t>data, </a:t>
            </a:r>
            <a:r>
              <a:rPr lang="en-US" dirty="0">
                <a:solidFill>
                  <a:schemeClr val="bg1"/>
                </a:solidFill>
              </a:rPr>
              <a:t>recursion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Concurrency- oriented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Different model of the world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Prolog roots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30362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7493488" cy="350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86529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File: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average.erl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3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2475681"/>
            <a:ext cx="1730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prstClr val="black"/>
                </a:solidFill>
              </a:rPr>
              <a:t>OTP</a:t>
            </a:r>
            <a:endParaRPr lang="en-US" sz="7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7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OTP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934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5722640"/>
            <a:ext cx="5486400" cy="76944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EED41"/>
                </a:solidFill>
              </a:rPr>
              <a:t>Erlang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2887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File:Arnold Böcklin 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9904"/>
            <a:ext cx="9144000" cy="79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" y="2091435"/>
            <a:ext cx="5353050" cy="535305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342388" y="304800"/>
            <a:ext cx="5420611" cy="4114800"/>
          </a:xfrm>
          <a:prstGeom prst="wedgeRoundRectCallout">
            <a:avLst>
              <a:gd name="adj1" fmla="val -54672"/>
              <a:gd name="adj2" fmla="val 73726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Any sufficiently complicated concurrent program in another language contains an ad hoc informally-specified bug-ridden slow implementation of half of Erlang.</a:t>
            </a:r>
          </a:p>
        </p:txBody>
      </p:sp>
    </p:spTree>
    <p:extLst>
      <p:ext uri="{BB962C8B-B14F-4D97-AF65-F5344CB8AC3E}">
        <p14:creationId xmlns:p14="http://schemas.microsoft.com/office/powerpoint/2010/main" val="11112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59259E-6 C -0.0033 -0.00833 -0.00608 -0.01412 -0.00955 -0.01365 C -0.01372 -0.0125 -0.01511 -0.00486 -0.01615 0.00232 C -0.01702 0.01204 -0.0165 0.02107 -0.02153 0.02176 C -0.0257 0.02338 -0.02882 0.0169 -0.03108 0.00556 C -0.03247 -0.00069 -0.03542 -0.00833 -0.03976 -0.0081 C -0.04375 -0.00694 -0.04445 -0.00092 -0.04566 0.00764 C -0.04601 0.01621 -0.04688 0.02547 -0.0507 0.02963 C -0.05591 0.02755 -0.06042 0.01204 -0.06059 0.01135 C -0.06233 0.00463 -0.06476 -0.00416 -0.06893 -0.00301 C -0.07327 -0.00185 -0.07414 0.0051 -0.07466 0.0132 C -0.07605 0.02361 -0.07639 0.02986 -0.08143 0.03102 C -0.08594 0.03218 -0.08785 0.02454 -0.09011 0.01435 C -0.09237 0.00903 -0.09428 0.00139 -0.09931 0.00116 C -0.10244 0.00209 -0.104 0.00857 -0.10434 0.01736 C -0.10521 0.02547 -0.10643 0.03658 -0.11042 0.03588 C -0.11511 0.03681 -0.11754 0.0294 -0.11858 0.01922 " pathEditMode="relative" rAng="21180000" ptsTypes="AAAAAAAAAAAAAAAAA">
                                          <p:cBhvr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12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59259E-6 C -0.0033 -0.00833 -0.00608 -0.01412 -0.00955 -0.01365 C -0.01372 -0.0125 -0.01511 -0.00486 -0.01615 0.00232 C -0.01702 0.01204 -0.0165 0.02107 -0.02153 0.02176 C -0.0257 0.02338 -0.02882 0.0169 -0.03108 0.00556 C -0.03247 -0.00069 -0.03542 -0.00833 -0.03976 -0.0081 C -0.04375 -0.00694 -0.04445 -0.00092 -0.04566 0.00764 C -0.04601 0.01621 -0.04688 0.02547 -0.0507 0.02963 C -0.05591 0.02755 -0.06042 0.01204 -0.06059 0.01135 C -0.06233 0.00463 -0.06476 -0.00416 -0.06893 -0.00301 C -0.07327 -0.00185 -0.07414 0.0051 -0.07466 0.0132 C -0.07605 0.02361 -0.07639 0.02986 -0.08143 0.03102 C -0.08594 0.03218 -0.08785 0.02454 -0.09011 0.01435 C -0.09237 0.00903 -0.09428 0.00139 -0.09931 0.00116 C -0.10244 0.00209 -0.104 0.00857 -0.10434 0.01736 C -0.10521 0.02547 -0.10643 0.03658 -0.11042 0.03588 C -0.11511 0.03681 -0.11754 0.0294 -0.11858 0.01922 " pathEditMode="relative" rAng="21180000" ptsTypes="AAAAAAAAAAAAAAAAA">
                                          <p:cBhvr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12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5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0</TotalTime>
  <Words>764</Words>
  <Application>Microsoft Office PowerPoint</Application>
  <PresentationFormat>On-screen Show (4:3)</PresentationFormat>
  <Paragraphs>309</Paragraphs>
  <Slides>42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Office Theme</vt:lpstr>
      <vt:lpstr>PowerPoint Presentation</vt:lpstr>
      <vt:lpstr>PowerPoint Presentation</vt:lpstr>
      <vt:lpstr>PowerPoint Presentation</vt:lpstr>
      <vt:lpstr>What’s Erlang?</vt:lpstr>
      <vt:lpstr>Erlang (the Language)</vt:lpstr>
      <vt:lpstr>Erlang (the Language)</vt:lpstr>
      <vt:lpstr>PowerPoint Presentation</vt:lpstr>
      <vt:lpstr>OTP</vt:lpstr>
      <vt:lpstr>PowerPoint Presentation</vt:lpstr>
      <vt:lpstr>Erlang in less than 140 characters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2013-04-14T15:32:14Z</dcterms:created>
  <dcterms:modified xsi:type="dcterms:W3CDTF">2013-05-21T21:51:21Z</dcterms:modified>
</cp:coreProperties>
</file>